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807" userDrawn="1">
          <p15:clr>
            <a:srgbClr val="A4A3A4"/>
          </p15:clr>
        </p15:guide>
        <p15:guide id="2" pos="22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408A"/>
    <a:srgbClr val="933B95"/>
    <a:srgbClr val="A030A0"/>
    <a:srgbClr val="8426AA"/>
    <a:srgbClr val="27296D"/>
    <a:srgbClr val="28296E"/>
    <a:srgbClr val="3466A2"/>
    <a:srgbClr val="E46C25"/>
    <a:srgbClr val="295E9D"/>
    <a:srgbClr val="F57E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4" autoAdjust="0"/>
    <p:restoredTop sz="94660"/>
  </p:normalViewPr>
  <p:slideViewPr>
    <p:cSldViewPr showGuides="1">
      <p:cViewPr varScale="1">
        <p:scale>
          <a:sx n="76" d="100"/>
          <a:sy n="76" d="100"/>
        </p:scale>
        <p:origin x="3180" y="102"/>
      </p:cViewPr>
      <p:guideLst>
        <p:guide orient="horz" pos="5807"/>
        <p:guide pos="221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2138" tIns="46069" rIns="92138" bIns="46069" rtlCol="0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2138" tIns="46069" rIns="92138" bIns="46069" rtlCol="0"/>
          <a:lstStyle>
            <a:lvl1pPr algn="r">
              <a:defRPr sz="1300"/>
            </a:lvl1pPr>
          </a:lstStyle>
          <a:p>
            <a:fld id="{A637A2D3-02CC-414C-BE5A-DC94188A81C2}" type="datetimeFigureOut">
              <a:rPr lang="de-DE" smtClean="0"/>
              <a:t>11.05.2023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38" tIns="46069" rIns="92138" bIns="46069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2138" tIns="46069" rIns="92138" bIns="46069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28586"/>
            <a:ext cx="2945659" cy="498055"/>
          </a:xfrm>
          <a:prstGeom prst="rect">
            <a:avLst/>
          </a:prstGeom>
        </p:spPr>
        <p:txBody>
          <a:bodyPr vert="horz" lIns="92138" tIns="46069" rIns="92138" bIns="46069" rtlCol="0" anchor="b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28586"/>
            <a:ext cx="2945659" cy="498055"/>
          </a:xfrm>
          <a:prstGeom prst="rect">
            <a:avLst/>
          </a:prstGeom>
        </p:spPr>
        <p:txBody>
          <a:bodyPr vert="horz" lIns="92138" tIns="46069" rIns="92138" bIns="46069" rtlCol="0" anchor="b"/>
          <a:lstStyle>
            <a:lvl1pPr algn="r">
              <a:defRPr sz="1300"/>
            </a:lvl1pPr>
          </a:lstStyle>
          <a:p>
            <a:fld id="{F86F1785-D57C-47A8-9F8A-75D15A70835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05953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2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11.05.2023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4681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11.05.2023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732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11.05.2023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48082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11.05.2023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9036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6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26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090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452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16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1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542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2906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11.05.2023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34394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11.05.2023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5882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64" indent="0">
              <a:buNone/>
              <a:defRPr sz="2889" b="1"/>
            </a:lvl2pPr>
            <a:lvl3pPr marL="1320726" indent="0">
              <a:buNone/>
              <a:defRPr sz="2600" b="1"/>
            </a:lvl3pPr>
            <a:lvl4pPr marL="1981090" indent="0">
              <a:buNone/>
              <a:defRPr sz="2311" b="1"/>
            </a:lvl4pPr>
            <a:lvl5pPr marL="2641452" indent="0">
              <a:buNone/>
              <a:defRPr sz="2311" b="1"/>
            </a:lvl5pPr>
            <a:lvl6pPr marL="3301816" indent="0">
              <a:buNone/>
              <a:defRPr sz="2311" b="1"/>
            </a:lvl6pPr>
            <a:lvl7pPr marL="3962178" indent="0">
              <a:buNone/>
              <a:defRPr sz="2311" b="1"/>
            </a:lvl7pPr>
            <a:lvl8pPr marL="4622542" indent="0">
              <a:buNone/>
              <a:defRPr sz="2311" b="1"/>
            </a:lvl8pPr>
            <a:lvl9pPr marL="5282906" indent="0">
              <a:buNone/>
              <a:defRPr sz="2311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64" indent="0">
              <a:buNone/>
              <a:defRPr sz="2889" b="1"/>
            </a:lvl2pPr>
            <a:lvl3pPr marL="1320726" indent="0">
              <a:buNone/>
              <a:defRPr sz="2600" b="1"/>
            </a:lvl3pPr>
            <a:lvl4pPr marL="1981090" indent="0">
              <a:buNone/>
              <a:defRPr sz="2311" b="1"/>
            </a:lvl4pPr>
            <a:lvl5pPr marL="2641452" indent="0">
              <a:buNone/>
              <a:defRPr sz="2311" b="1"/>
            </a:lvl5pPr>
            <a:lvl6pPr marL="3301816" indent="0">
              <a:buNone/>
              <a:defRPr sz="2311" b="1"/>
            </a:lvl6pPr>
            <a:lvl7pPr marL="3962178" indent="0">
              <a:buNone/>
              <a:defRPr sz="2311" b="1"/>
            </a:lvl7pPr>
            <a:lvl8pPr marL="4622542" indent="0">
              <a:buNone/>
              <a:defRPr sz="2311" b="1"/>
            </a:lvl8pPr>
            <a:lvl9pPr marL="5282906" indent="0">
              <a:buNone/>
              <a:defRPr sz="2311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11.05.2023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6315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11.05.2023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589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11.05.2023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0067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64" indent="0">
              <a:buNone/>
              <a:defRPr sz="1733"/>
            </a:lvl2pPr>
            <a:lvl3pPr marL="1320726" indent="0">
              <a:buNone/>
              <a:defRPr sz="1444"/>
            </a:lvl3pPr>
            <a:lvl4pPr marL="1981090" indent="0">
              <a:buNone/>
              <a:defRPr sz="1300"/>
            </a:lvl4pPr>
            <a:lvl5pPr marL="2641452" indent="0">
              <a:buNone/>
              <a:defRPr sz="1300"/>
            </a:lvl5pPr>
            <a:lvl6pPr marL="3301816" indent="0">
              <a:buNone/>
              <a:defRPr sz="1300"/>
            </a:lvl6pPr>
            <a:lvl7pPr marL="3962178" indent="0">
              <a:buNone/>
              <a:defRPr sz="1300"/>
            </a:lvl7pPr>
            <a:lvl8pPr marL="4622542" indent="0">
              <a:buNone/>
              <a:defRPr sz="1300"/>
            </a:lvl8pPr>
            <a:lvl9pPr marL="5282906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11.05.2023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5325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64" indent="0">
              <a:buNone/>
              <a:defRPr sz="4044"/>
            </a:lvl2pPr>
            <a:lvl3pPr marL="1320726" indent="0">
              <a:buNone/>
              <a:defRPr sz="3467"/>
            </a:lvl3pPr>
            <a:lvl4pPr marL="1981090" indent="0">
              <a:buNone/>
              <a:defRPr sz="2889"/>
            </a:lvl4pPr>
            <a:lvl5pPr marL="2641452" indent="0">
              <a:buNone/>
              <a:defRPr sz="2889"/>
            </a:lvl5pPr>
            <a:lvl6pPr marL="3301816" indent="0">
              <a:buNone/>
              <a:defRPr sz="2889"/>
            </a:lvl6pPr>
            <a:lvl7pPr marL="3962178" indent="0">
              <a:buNone/>
              <a:defRPr sz="2889"/>
            </a:lvl7pPr>
            <a:lvl8pPr marL="4622542" indent="0">
              <a:buNone/>
              <a:defRPr sz="2889"/>
            </a:lvl8pPr>
            <a:lvl9pPr marL="5282906" indent="0">
              <a:buNone/>
              <a:defRPr sz="2889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64" indent="0">
              <a:buNone/>
              <a:defRPr sz="1733"/>
            </a:lvl2pPr>
            <a:lvl3pPr marL="1320726" indent="0">
              <a:buNone/>
              <a:defRPr sz="1444"/>
            </a:lvl3pPr>
            <a:lvl4pPr marL="1981090" indent="0">
              <a:buNone/>
              <a:defRPr sz="1300"/>
            </a:lvl4pPr>
            <a:lvl5pPr marL="2641452" indent="0">
              <a:buNone/>
              <a:defRPr sz="1300"/>
            </a:lvl5pPr>
            <a:lvl6pPr marL="3301816" indent="0">
              <a:buNone/>
              <a:defRPr sz="1300"/>
            </a:lvl6pPr>
            <a:lvl7pPr marL="3962178" indent="0">
              <a:buNone/>
              <a:defRPr sz="1300"/>
            </a:lvl7pPr>
            <a:lvl8pPr marL="4622542" indent="0">
              <a:buNone/>
              <a:defRPr sz="1300"/>
            </a:lvl8pPr>
            <a:lvl9pPr marL="5282906" indent="0">
              <a:buNone/>
              <a:defRPr sz="13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1946-EA65-41EB-9D8B-B3FD180A3195}" type="datetimeFigureOut">
              <a:rPr lang="de-DE" smtClean="0"/>
              <a:t>11.05.2023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32028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D1946-EA65-41EB-9D8B-B3FD180A3195}" type="datetimeFigureOut">
              <a:rPr lang="de-DE" smtClean="0"/>
              <a:t>11.05.2023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2BE97-0163-44AD-B18B-0288C1E0D3BB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1539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26" rtl="0" eaLnBrk="1" latinLnBrk="0" hangingPunct="1"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72" indent="-495272" algn="l" defTabSz="1320726" rtl="0" eaLnBrk="1" latinLnBrk="0" hangingPunct="1">
        <a:spcBef>
          <a:spcPct val="20000"/>
        </a:spcBef>
        <a:buFont typeface="Arial" pitchFamily="34" charset="0"/>
        <a:buChar char="•"/>
        <a:defRPr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091" indent="-412729" algn="l" defTabSz="1320726" rtl="0" eaLnBrk="1" latinLnBrk="0" hangingPunct="1">
        <a:spcBef>
          <a:spcPct val="20000"/>
        </a:spcBef>
        <a:buFont typeface="Arial" pitchFamily="34" charset="0"/>
        <a:buChar char="–"/>
        <a:defRPr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07" indent="-330181" algn="l" defTabSz="1320726" rtl="0" eaLnBrk="1" latinLnBrk="0" hangingPunct="1">
        <a:spcBef>
          <a:spcPct val="20000"/>
        </a:spcBef>
        <a:buFont typeface="Arial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271" indent="-330181" algn="l" defTabSz="1320726" rtl="0" eaLnBrk="1" latinLnBrk="0" hangingPunct="1">
        <a:spcBef>
          <a:spcPct val="20000"/>
        </a:spcBef>
        <a:buFont typeface="Arial" pitchFamily="34" charset="0"/>
        <a:buChar char="–"/>
        <a:defRPr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635" indent="-330181" algn="l" defTabSz="1320726" rtl="0" eaLnBrk="1" latinLnBrk="0" hangingPunct="1">
        <a:spcBef>
          <a:spcPct val="20000"/>
        </a:spcBef>
        <a:buFont typeface="Arial" pitchFamily="34" charset="0"/>
        <a:buChar char="»"/>
        <a:defRPr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1997" indent="-330181" algn="l" defTabSz="1320726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361" indent="-330181" algn="l" defTabSz="1320726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723" indent="-330181" algn="l" defTabSz="1320726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087" indent="-330181" algn="l" defTabSz="1320726" rtl="0" eaLnBrk="1" latinLnBrk="0" hangingPunct="1">
        <a:spcBef>
          <a:spcPct val="20000"/>
        </a:spcBef>
        <a:buFont typeface="Arial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64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26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090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452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16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178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542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2906" algn="l" defTabSz="132072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ewerbungen@orthopaedie-sinsheim.de" TargetMode="External"/><Relationship Id="rId2" Type="http://schemas.openxmlformats.org/officeDocument/2006/relationships/hyperlink" Target="http://www.opz-rhein-neckar.d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279887" y="1918438"/>
            <a:ext cx="6336704" cy="6571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Mit unseren fast acht Standorten und mittlerweile über 100 Mitarbeitern sind wir immer auf der Suche nach neuen motivierten Mitarbeitern.</a:t>
            </a:r>
          </a:p>
          <a:p>
            <a:pPr>
              <a:spcAft>
                <a:spcPts val="0"/>
              </a:spcAft>
            </a:pPr>
            <a:endParaRPr lang="de-DE" dirty="0">
              <a:solidFill>
                <a:srgbClr val="000000"/>
              </a:solidFill>
              <a:latin typeface="+mj-lt"/>
              <a:ea typeface="Times New Roman"/>
              <a:cs typeface="Arial"/>
            </a:endParaRPr>
          </a:p>
          <a:p>
            <a:pPr>
              <a:spcAft>
                <a:spcPts val="0"/>
              </a:spcAft>
            </a:pP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Zur Verstärkung suchen wir daher:</a:t>
            </a:r>
          </a:p>
          <a:p>
            <a:pPr>
              <a:spcAft>
                <a:spcPts val="0"/>
              </a:spcAft>
            </a:pPr>
            <a:endParaRPr lang="de-DE" sz="1300" dirty="0">
              <a:solidFill>
                <a:srgbClr val="000000"/>
              </a:solidFill>
              <a:ea typeface="Times New Roman"/>
              <a:cs typeface="Arial"/>
            </a:endParaRPr>
          </a:p>
          <a:p>
            <a:pPr>
              <a:spcAft>
                <a:spcPts val="0"/>
              </a:spcAft>
            </a:pPr>
            <a:endParaRPr lang="de-DE" sz="1200" dirty="0"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de-DE" b="1" dirty="0">
                <a:solidFill>
                  <a:srgbClr val="660066"/>
                </a:solidFill>
              </a:rPr>
              <a:t>Ausbildung zur/m Medizinischen Fachangestellte/n (m/w/d)</a:t>
            </a:r>
          </a:p>
          <a:p>
            <a:pPr algn="ctr">
              <a:spcAft>
                <a:spcPts val="0"/>
              </a:spcAft>
            </a:pPr>
            <a:r>
              <a:rPr lang="de-DE" b="1" dirty="0" smtClean="0">
                <a:solidFill>
                  <a:srgbClr val="660066"/>
                </a:solidFill>
              </a:rPr>
              <a:t>gerne </a:t>
            </a:r>
            <a:r>
              <a:rPr lang="de-DE" b="1" dirty="0">
                <a:solidFill>
                  <a:srgbClr val="660066"/>
                </a:solidFill>
              </a:rPr>
              <a:t>auch zur Übernahmeausbildung</a:t>
            </a:r>
            <a:endParaRPr lang="de-DE" dirty="0">
              <a:solidFill>
                <a:srgbClr val="660066"/>
              </a:solidFill>
            </a:endParaRPr>
          </a:p>
          <a:p>
            <a:pPr>
              <a:spcAft>
                <a:spcPts val="0"/>
              </a:spcAft>
            </a:pPr>
            <a:endParaRPr lang="de-DE" dirty="0" smtClean="0">
              <a:solidFill>
                <a:srgbClr val="000000"/>
              </a:solidFill>
              <a:latin typeface="+mj-lt"/>
              <a:ea typeface="Times New Roman"/>
              <a:cs typeface="Arial"/>
            </a:endParaRPr>
          </a:p>
          <a:p>
            <a:pPr>
              <a:spcAft>
                <a:spcPts val="0"/>
              </a:spcAft>
            </a:pP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Haben Sie Lust auf eine neue Herausforderung? Scheuen Sie sich nicht, uns anzusprechen und Kontakt aufzunehmen. </a:t>
            </a:r>
          </a:p>
          <a:p>
            <a:pPr>
              <a:spcAft>
                <a:spcPts val="0"/>
              </a:spcAft>
            </a:pP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Selbstverständlich erfolgt eine umfassende Einarbeitung in die verschiedenen Bereiche der Orthopädie.</a:t>
            </a:r>
            <a:r>
              <a:rPr lang="de-DE" dirty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 </a:t>
            </a:r>
            <a:endParaRPr lang="de-DE" dirty="0">
              <a:latin typeface="+mj-lt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</a:pPr>
            <a:endParaRPr lang="de-DE" dirty="0">
              <a:latin typeface="+mj-lt"/>
              <a:ea typeface="Times New Roman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Weitere Infos erhalten Sie: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über die Homepage unter </a:t>
            </a:r>
            <a:r>
              <a:rPr lang="de-DE" dirty="0" smtClean="0">
                <a:solidFill>
                  <a:srgbClr val="7030A0"/>
                </a:solidFill>
                <a:latin typeface="+mj-lt"/>
                <a:ea typeface="Times New Roman"/>
                <a:cs typeface="Arial"/>
                <a:hlinkClick r:id="rId2"/>
              </a:rPr>
              <a:t>www.opz-rhein-neckar.de</a:t>
            </a: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bei unserer Personalleitung Frau Göhrig oder Frau </a:t>
            </a:r>
            <a:r>
              <a:rPr lang="de-DE" dirty="0" err="1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Schemenauer</a:t>
            </a:r>
            <a:r>
              <a:rPr lang="de-DE" dirty="0" smtClean="0">
                <a:solidFill>
                  <a:srgbClr val="000000"/>
                </a:solidFill>
                <a:latin typeface="+mj-lt"/>
                <a:ea typeface="Times New Roman"/>
                <a:cs typeface="Arial"/>
              </a:rPr>
              <a:t> </a:t>
            </a:r>
            <a:r>
              <a:rPr lang="de-DE" dirty="0" smtClean="0">
                <a:solidFill>
                  <a:srgbClr val="000000"/>
                </a:solidFill>
                <a:ea typeface="Times New Roman"/>
                <a:cs typeface="Arial"/>
              </a:rPr>
              <a:t>alternativ </a:t>
            </a:r>
            <a:r>
              <a:rPr lang="de-DE" dirty="0">
                <a:solidFill>
                  <a:srgbClr val="000000"/>
                </a:solidFill>
                <a:ea typeface="Times New Roman"/>
                <a:cs typeface="Arial"/>
              </a:rPr>
              <a:t>auch per </a:t>
            </a:r>
            <a:r>
              <a:rPr lang="de-DE" dirty="0" err="1">
                <a:solidFill>
                  <a:srgbClr val="000000"/>
                </a:solidFill>
                <a:ea typeface="Times New Roman"/>
                <a:cs typeface="Arial"/>
              </a:rPr>
              <a:t>whatsApp</a:t>
            </a:r>
            <a:r>
              <a:rPr lang="de-DE" dirty="0">
                <a:solidFill>
                  <a:srgbClr val="000000"/>
                </a:solidFill>
                <a:ea typeface="Times New Roman"/>
                <a:cs typeface="Arial"/>
              </a:rPr>
              <a:t> an </a:t>
            </a:r>
            <a:endParaRPr lang="de-DE" dirty="0" smtClean="0">
              <a:solidFill>
                <a:srgbClr val="000000"/>
              </a:solidFill>
              <a:ea typeface="Times New Roman"/>
              <a:cs typeface="Arial"/>
            </a:endParaRPr>
          </a:p>
          <a:p>
            <a:pPr algn="just"/>
            <a:r>
              <a:rPr lang="de-DE" dirty="0">
                <a:solidFill>
                  <a:srgbClr val="000000"/>
                </a:solidFill>
                <a:ea typeface="Times New Roman"/>
                <a:cs typeface="Arial"/>
              </a:rPr>
              <a:t> </a:t>
            </a:r>
            <a:r>
              <a:rPr lang="de-DE" dirty="0" smtClean="0">
                <a:solidFill>
                  <a:srgbClr val="000000"/>
                </a:solidFill>
                <a:ea typeface="Times New Roman"/>
                <a:cs typeface="Arial"/>
              </a:rPr>
              <a:t>    0160 </a:t>
            </a:r>
            <a:r>
              <a:rPr lang="de-DE" dirty="0">
                <a:solidFill>
                  <a:srgbClr val="000000"/>
                </a:solidFill>
                <a:ea typeface="Times New Roman"/>
                <a:cs typeface="Arial"/>
              </a:rPr>
              <a:t>/ 7633270.</a:t>
            </a: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rgbClr val="000000"/>
                </a:solidFill>
                <a:cs typeface="Arial"/>
              </a:rPr>
              <a:t>Oder schreiben Sie eine E Mail an </a:t>
            </a:r>
            <a:r>
              <a:rPr lang="de-DE" dirty="0" smtClean="0">
                <a:solidFill>
                  <a:srgbClr val="000000"/>
                </a:solidFill>
                <a:cs typeface="Arial"/>
                <a:hlinkClick r:id="rId3"/>
              </a:rPr>
              <a:t>bewerbungen@orthopaedie-sinsheim.de</a:t>
            </a:r>
            <a:r>
              <a:rPr lang="de-DE" dirty="0" smtClean="0">
                <a:solidFill>
                  <a:srgbClr val="000000"/>
                </a:solidFill>
                <a:cs typeface="Arial"/>
              </a:rPr>
              <a:t> </a:t>
            </a:r>
          </a:p>
          <a:p>
            <a:pPr algn="just">
              <a:spcAft>
                <a:spcPts val="0"/>
              </a:spcAft>
            </a:pPr>
            <a:endParaRPr lang="de-DE" dirty="0">
              <a:solidFill>
                <a:srgbClr val="000000"/>
              </a:solidFill>
              <a:cs typeface="Arial"/>
            </a:endParaRPr>
          </a:p>
          <a:p>
            <a:pPr algn="ctr">
              <a:spcAft>
                <a:spcPts val="0"/>
              </a:spcAft>
            </a:pPr>
            <a:r>
              <a:rPr lang="de-DE" b="1" dirty="0" smtClean="0">
                <a:solidFill>
                  <a:srgbClr val="000000"/>
                </a:solidFill>
                <a:cs typeface="Arial"/>
              </a:rPr>
              <a:t>Wir freuen uns </a:t>
            </a:r>
            <a:r>
              <a:rPr lang="de-DE" b="1" smtClean="0">
                <a:solidFill>
                  <a:srgbClr val="000000"/>
                </a:solidFill>
                <a:cs typeface="Arial"/>
              </a:rPr>
              <a:t>auf Sie </a:t>
            </a:r>
            <a:r>
              <a:rPr lang="de-DE" b="1" dirty="0" smtClean="0">
                <a:solidFill>
                  <a:srgbClr val="000000"/>
                </a:solidFill>
                <a:cs typeface="Arial"/>
              </a:rPr>
              <a:t>!</a:t>
            </a:r>
            <a:endParaRPr lang="de-DE" b="1" dirty="0" smtClean="0"/>
          </a:p>
        </p:txBody>
      </p:sp>
      <p:sp>
        <p:nvSpPr>
          <p:cNvPr id="19" name="Abgerundetes Rechteck 18"/>
          <p:cNvSpPr/>
          <p:nvPr/>
        </p:nvSpPr>
        <p:spPr>
          <a:xfrm>
            <a:off x="116632" y="200472"/>
            <a:ext cx="6480720" cy="9145016"/>
          </a:xfrm>
          <a:prstGeom prst="roundRect">
            <a:avLst>
              <a:gd name="adj" fmla="val 5423"/>
            </a:avLst>
          </a:prstGeom>
          <a:noFill/>
          <a:ln w="381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600" dirty="0"/>
          </a:p>
        </p:txBody>
      </p:sp>
      <p:pic>
        <p:nvPicPr>
          <p:cNvPr id="1026" name="Picture 2" descr="https://webmail.eusana.info/data/xsignature/000/001/f964d6691582afe32.jpg?r=59654528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768" y="332864"/>
            <a:ext cx="336232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6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375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</Words>
  <Application>Microsoft Office PowerPoint</Application>
  <PresentationFormat>A4-Papier (210 x 297 mm)</PresentationFormat>
  <Paragraphs>18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Larissa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Martin Stock</dc:creator>
  <cp:lastModifiedBy>Munk, Natasscha</cp:lastModifiedBy>
  <cp:revision>68</cp:revision>
  <cp:lastPrinted>2021-07-08T16:30:31Z</cp:lastPrinted>
  <dcterms:created xsi:type="dcterms:W3CDTF">2011-10-29T12:19:00Z</dcterms:created>
  <dcterms:modified xsi:type="dcterms:W3CDTF">2023-05-11T05:15:18Z</dcterms:modified>
</cp:coreProperties>
</file>